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79" r:id="rId2"/>
    <p:sldId id="272" r:id="rId3"/>
    <p:sldId id="27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2C589EE-F026-45AB-85A2-500464A2EE95}">
          <p14:sldIdLst>
            <p14:sldId id="279"/>
            <p14:sldId id="27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67BD-10E6-4196-9946-6A08DE1815D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5C2B-C88D-44F4-B648-3BF92A3CD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5C2B-C88D-44F4-B648-3BF92A3CDB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5C2B-C88D-44F4-B648-3BF92A3CD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7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8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3"/>
          <a:stretch/>
        </p:blipFill>
        <p:spPr>
          <a:xfrm>
            <a:off x="7871178" y="0"/>
            <a:ext cx="43208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7000" y="836712"/>
            <a:ext cx="6400992" cy="504056"/>
          </a:xfrm>
        </p:spPr>
        <p:txBody>
          <a:bodyPr>
            <a:normAutofit fontScale="90000"/>
          </a:bodyPr>
          <a:lstStyle/>
          <a:p>
            <a:pPr marL="182880"/>
            <a:r>
              <a:rPr lang="ru-RU" sz="16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ФЕДЕРАЛЬНОЕ БЮДЖЕТНОЕ УЧРЕЖДЕНИЕ ЗДРАВООХРАНЕНИЯ «ЦЕНТР ГИГИЕНЫ И ЭПИДЕМИОЛОГИИ В ТЮМЕНСКОЙ ОБЛАСТИ»</a:t>
            </a:r>
            <a:endParaRPr lang="ru-RU" sz="16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416" y="3717032"/>
            <a:ext cx="6018537" cy="1755082"/>
          </a:xfrm>
          <a:solidFill>
            <a:srgbClr val="235D91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Санитарные </a:t>
            </a:r>
            <a:r>
              <a:rPr lang="ru-RU" sz="36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требования для открытия банного </a:t>
            </a:r>
            <a:r>
              <a:rPr lang="ru-RU" sz="36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комплекса</a:t>
            </a:r>
            <a:endParaRPr lang="ru-RU" sz="36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4" y="538210"/>
            <a:ext cx="820900" cy="9402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31904" y="6237312"/>
            <a:ext cx="136815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err="1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г</a:t>
            </a:r>
            <a:r>
              <a:rPr lang="ru-RU" sz="1000" dirty="0" err="1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.Тюмень</a:t>
            </a:r>
            <a:r>
              <a:rPr lang="ru-RU" sz="10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, 2024 год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936" y="260649"/>
            <a:ext cx="6091079" cy="631007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Нормативные документы</a:t>
            </a:r>
            <a:endParaRPr lang="ru-RU" sz="36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3" y="1141809"/>
            <a:ext cx="8823927" cy="5400600"/>
          </a:xfrm>
        </p:spPr>
        <p:txBody>
          <a:bodyPr>
            <a:normAutofit lnSpcReduction="10000"/>
          </a:bodyPr>
          <a:lstStyle/>
          <a:p>
            <a:pPr indent="361950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СП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00000"/>
              </a:lnSpc>
            </a:pPr>
            <a:endParaRPr lang="ru-RU" sz="15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indent="361950">
              <a:lnSpc>
                <a:spcPct val="110000"/>
              </a:lnSpc>
            </a:pP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СанПиН 1.2.3685-21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«Гигиенические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нормативы и требования к обеспечению безопасности и (или) безвредности для человека факторов среды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обитания».</a:t>
            </a:r>
          </a:p>
          <a:p>
            <a:pPr indent="0">
              <a:lnSpc>
                <a:spcPct val="100000"/>
              </a:lnSpc>
              <a:buNone/>
            </a:pPr>
            <a:endParaRPr lang="ru-RU" sz="15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indent="361950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Постановление Правительства Российской Федерации от 21 сентября 2020 г. № 1514 «Об утверждении правил бытового обслуживания населения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»</a:t>
            </a:r>
          </a:p>
          <a:p>
            <a:pPr indent="0">
              <a:lnSpc>
                <a:spcPct val="100000"/>
              </a:lnSpc>
              <a:buNone/>
            </a:pPr>
            <a:endParaRPr lang="ru-RU" sz="15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indent="361950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СП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1.1.1058-01 «Организация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мероприятий» (в ред. изменений и дополнений № 1, утв. постановлением Главного государственного санитарного врача РФ от 27.03.2007 № 13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).</a:t>
            </a:r>
          </a:p>
          <a:p>
            <a:pPr indent="0">
              <a:lnSpc>
                <a:spcPct val="100000"/>
              </a:lnSpc>
              <a:buNone/>
            </a:pPr>
            <a:endParaRPr lang="en-US" sz="15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indent="361950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МР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2.1.0247-21 «Методические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рекомендации по обеспечению санитарно-эпидемиологических требований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</a:t>
            </a:r>
            <a:r>
              <a:rPr lang="ru-RU" sz="15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услуг».</a:t>
            </a:r>
            <a:endParaRPr lang="ru-RU" sz="1500" dirty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10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8909" y="341366"/>
            <a:ext cx="2908446" cy="171310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AutoNum type="arabicPeriod"/>
            </a:pPr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ea typeface="Arial Unicode MS" panose="020B0604020202020204" pitchFamily="34" charset="-128"/>
                <a:cs typeface="Times New Roman" panose="02020603050405020304" pitchFamily="18" charset="0"/>
              </a:rPr>
              <a:t>Местоположение:</a:t>
            </a:r>
          </a:p>
          <a:p>
            <a:pPr algn="ctr"/>
            <a:endParaRPr lang="ru-RU" sz="1200" b="1" u="sng" dirty="0">
              <a:solidFill>
                <a:srgbClr val="C00000"/>
              </a:solidFill>
              <a:latin typeface="Century Gothic (Заголовки)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ea typeface="Arial Unicode MS" panose="020B0604020202020204" pitchFamily="34" charset="-128"/>
                <a:cs typeface="Times New Roman" panose="02020603050405020304" pitchFamily="18" charset="0"/>
              </a:rPr>
              <a:t>Бани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ea typeface="Arial Unicode MS" panose="020B0604020202020204" pitchFamily="34" charset="-128"/>
                <a:cs typeface="Times New Roman" panose="02020603050405020304" pitchFamily="18" charset="0"/>
              </a:rPr>
              <a:t>, сауны размещаются в отдельно стоящих зданиях, встроенных (встроенно-пристроенных) помещениях общественных зданий. </a:t>
            </a:r>
            <a:endParaRPr lang="ru-RU" sz="1200" dirty="0">
              <a:solidFill>
                <a:schemeClr val="tx1"/>
              </a:solidFill>
              <a:latin typeface="Century Gothic (Заголовки)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ea typeface="Arial Unicode MS" panose="020B0604020202020204" pitchFamily="34" charset="-128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ea typeface="Arial Unicode MS" panose="020B0604020202020204" pitchFamily="34" charset="-128"/>
                <a:cs typeface="Times New Roman" panose="02020603050405020304" pitchFamily="18" charset="0"/>
              </a:rPr>
              <a:t>допускается размещение бань в многоквартирных домах.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8909" y="4567274"/>
            <a:ext cx="2908446" cy="1904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3. Принцип </a:t>
            </a:r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поточности</a:t>
            </a:r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, последовательного размещения помещений: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гардероб,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раздевалка,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мыльная,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парильная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chemeClr val="tx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Туалеты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размещаются при раздевалках.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3403" y="341365"/>
            <a:ext cx="2994319" cy="16982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5. Отделка помещений: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устойчивые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к воздействию влаги, температуры, моющих и дезинфицирующих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парильной проводится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материалами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, предназначенными для использования при температуре от +20 °C до +160 °C.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626" y="521385"/>
            <a:ext cx="2592288" cy="1353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v"/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300" b="1" u="sng" dirty="0">
              <a:solidFill>
                <a:srgbClr val="C00000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4. Мебель, инвентарь бань:</a:t>
            </a:r>
          </a:p>
          <a:p>
            <a:pPr marL="217170" indent="-17145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поверхности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, доступные для влажной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уборки, обработке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дезинфицирующими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средствами, устойчивы к коррозии.</a:t>
            </a:r>
            <a:endParaRPr lang="ru-RU" sz="1200" dirty="0">
              <a:solidFill>
                <a:schemeClr val="tx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06983" y="2341126"/>
            <a:ext cx="2959868" cy="17359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6. Работники бань:</a:t>
            </a:r>
          </a:p>
          <a:p>
            <a:pPr algn="ctr"/>
            <a:endParaRPr lang="ru-RU" sz="1200" b="1" u="sng" dirty="0">
              <a:solidFill>
                <a:srgbClr val="C00000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обеспечены спецодеждой и СИЗ;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имеют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личную медицинскую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книжку с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результатами медицинских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обследований, сведений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о прививках,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о профессиональной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гигиенической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подготовке и аттестации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3801" y="4599054"/>
            <a:ext cx="2741937" cy="187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8. Производственный контроль:</a:t>
            </a:r>
          </a:p>
          <a:p>
            <a:pPr algn="ctr"/>
            <a:endParaRPr lang="ru-RU" sz="1200" b="1" u="sng" dirty="0">
              <a:solidFill>
                <a:srgbClr val="C00000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Температура воздуха в раздевальной – 25-28гр.С, в мыльной – не ниже 25гр.С, достаточное освещение;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Организация и проведение производственного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контроля (в </a:t>
            </a:r>
            <a:r>
              <a:rPr lang="ru-RU" sz="1200" dirty="0" err="1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т.ч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. лабораторного).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353" y="2536798"/>
            <a:ext cx="2908446" cy="1540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2. Информация о предприятии:</a:t>
            </a:r>
          </a:p>
          <a:p>
            <a:pPr algn="ctr"/>
            <a:endParaRPr lang="ru-RU" sz="1200" b="1" u="sng" dirty="0">
              <a:solidFill>
                <a:srgbClr val="C00000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Вывеска или информация об исполнителе (наименование,  его адрес, в том числе юридический);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Режим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Перечень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Цена на услуги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</a:rPr>
              <a:t>.</a:t>
            </a:r>
            <a:endParaRPr lang="ru-RU" sz="1200" dirty="0">
              <a:solidFill>
                <a:schemeClr val="tx1"/>
              </a:solidFill>
              <a:latin typeface="Century Gothic (Заголовки)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45" y="2039655"/>
            <a:ext cx="2842851" cy="23040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617933" y="4477598"/>
            <a:ext cx="2925415" cy="2083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Century Gothic (Заголовки)"/>
                <a:cs typeface="Times New Roman" panose="02020603050405020304" pitchFamily="18" charset="0"/>
              </a:rPr>
              <a:t>7. Санитарное состояние: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чистота в помещениях;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наличие достаточного количества инвентаря;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наличие моющих и дезинфицирующих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Century Gothic (Заголовки)"/>
                <a:cs typeface="Times New Roman" panose="02020603050405020304" pitchFamily="18" charset="0"/>
              </a:rPr>
              <a:t>хранения чистого и использованного белья должны быть выделены раздельные помещения.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10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1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420</Words>
  <Application>Microsoft Office PowerPoint</Application>
  <PresentationFormat>Широкоэкранный</PresentationFormat>
  <Paragraphs>56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Century Gothic (Заголовки)</vt:lpstr>
      <vt:lpstr>Georgia</vt:lpstr>
      <vt:lpstr>Times New Roman</vt:lpstr>
      <vt:lpstr>Wingdings</vt:lpstr>
      <vt:lpstr>Тема Office</vt:lpstr>
      <vt:lpstr>ФЕДЕРАЛЬНОЕ БЮДЖЕТНОЕ УЧРЕЖДЕНИЕ ЗДРАВООХРАНЕНИЯ «ЦЕНТР ГИГИЕНЫ И ЭПИДЕМИОЛОГИИ В ТЮМЕНСКОЙ ОБЛАСТИ»</vt:lpstr>
      <vt:lpstr>Нормативные документы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воды на промышленном производстве</dc:title>
  <dc:creator>Liza</dc:creator>
  <cp:lastModifiedBy>Веретина Инна Валерьевна</cp:lastModifiedBy>
  <cp:revision>65</cp:revision>
  <dcterms:created xsi:type="dcterms:W3CDTF">2024-03-20T17:38:25Z</dcterms:created>
  <dcterms:modified xsi:type="dcterms:W3CDTF">2024-04-10T11:56:11Z</dcterms:modified>
</cp:coreProperties>
</file>